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334" r:id="rId5"/>
    <p:sldId id="350" r:id="rId6"/>
    <p:sldId id="351" r:id="rId7"/>
    <p:sldId id="352" r:id="rId8"/>
    <p:sldId id="353" r:id="rId9"/>
    <p:sldId id="354" r:id="rId10"/>
    <p:sldId id="355" r:id="rId11"/>
    <p:sldId id="316" r:id="rId12"/>
    <p:sldId id="337" r:id="rId13"/>
    <p:sldId id="34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967" autoAdjust="0"/>
  </p:normalViewPr>
  <p:slideViewPr>
    <p:cSldViewPr snapToGrid="0">
      <p:cViewPr varScale="1">
        <p:scale>
          <a:sx n="97" d="100"/>
          <a:sy n="97" d="100"/>
        </p:scale>
        <p:origin x="1056" y="6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 project includes the following steps: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Loading and Exploration: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The dataset is loaded using pandas and explored by examining the data types, summary statistics, and missing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Preprocessing: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The dataset is preprocessed by dropping unnecessary columns and encoding the diagnosis labels (benign or malignant) to numerical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Exploratory Data Analysis (EDA):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The distributions of different features are visualized using histograms to gain insights into the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Correlation Analysis: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The correlation between features is analyzed by creating a correlation matrix and visualizing it as a heatmap.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Model Training and Evaluation: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The dataset is split into training and testing sets. A disease classification model is defined using 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PyTorch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with a two-layer fully connected neural network. The model is trained on the training set using the Adam optimizer and cross-entropy loss. Finally, the trained model is evaluated on the test set to calculate the accuracy.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 project aims to classify breast mass images into benign or malignant cases, providing a potential tool for early breast cancer detection.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501" y="147484"/>
            <a:ext cx="7983110" cy="2041963"/>
          </a:xfrm>
        </p:spPr>
        <p:txBody>
          <a:bodyPr/>
          <a:lstStyle/>
          <a:p>
            <a:r>
              <a:rPr lang="en-US" dirty="0"/>
              <a:t>Breast Cancer Classification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62CB13-3C56-1BA2-8086-3D544387F596}"/>
              </a:ext>
            </a:extLst>
          </p:cNvPr>
          <p:cNvSpPr txBox="1">
            <a:spLocks/>
          </p:cNvSpPr>
          <p:nvPr/>
        </p:nvSpPr>
        <p:spPr>
          <a:xfrm>
            <a:off x="1582994" y="2536722"/>
            <a:ext cx="9792929" cy="25677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Dataset: BRACS 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Transfer Learning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(ResNet34)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IMPROVED BREAST CANCER DIAGNOSIS THROUGH TRANSFERLEARNING ON HEMATOXYLIN AND EOSIN STAINED HISTOLOGY IMAGES (Resnet50)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305" y="389359"/>
            <a:ext cx="7498080" cy="1004362"/>
          </a:xfrm>
        </p:spPr>
        <p:txBody>
          <a:bodyPr/>
          <a:lstStyle/>
          <a:p>
            <a:r>
              <a:rPr lang="en-US" sz="2800" dirty="0"/>
              <a:t>Step 2: ResNet34 Model</a:t>
            </a:r>
            <a:br>
              <a:rPr lang="en-US" sz="2800" dirty="0"/>
            </a:br>
            <a:r>
              <a:rPr lang="en-US" sz="2800" dirty="0"/>
              <a:t>Step 3: Train the Model</a:t>
            </a:r>
          </a:p>
        </p:txBody>
      </p:sp>
      <p:pic>
        <p:nvPicPr>
          <p:cNvPr id="13" name="Picture Placeholder 12" descr="A mountain range with snow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D1E8066-976B-C8BC-FE77-CC62B1F76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110" y="3977640"/>
            <a:ext cx="7239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[0],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0.0015,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0.3192,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0.3073,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0.2271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[1],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0.0044,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0.3179,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0.3547,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0.1800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[2],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0.0076,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0.3254,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1.2674,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0.0263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[3],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0.0097,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0.3257,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0.3687,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0.2396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[4],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0.0099,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0.3248,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0.3693,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0.2029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[5],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0.0095,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0.3226,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0.3803,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0.1407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[6],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0.0087,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0.3201,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0.3793,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0.1595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[7],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0.0075,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0.3178,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0.4097,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0.1636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[8],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0.0061,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0.3146,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0.4425,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0.2237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[9],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0.0046,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0.3111,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0.4150,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0.1574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[10],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0.0032,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0.3064,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0.3140,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0.2103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[11],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0.0019,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0.3008,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0.3336,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0.2396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[12],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0.0009,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0.2953,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0.2926,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0.2122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[13],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0.0002,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0.2902,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0.2893,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0.2164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HBox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(children=(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FloatProgress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(value=0.0, max=2016.0), HTML(value='')))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Epoch [14],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last_lr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0.0000,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train_loss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0.2864,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val_loss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0.2894,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val_score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var(--font-mono)"/>
              </a:rPr>
              <a:t>: 0.2162 Wall time: 48min 26s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736061-28F0-FE13-6033-575F31297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2" t="25403" r="68548" b="29593"/>
          <a:stretch/>
        </p:blipFill>
        <p:spPr>
          <a:xfrm>
            <a:off x="8573224" y="1920240"/>
            <a:ext cx="3225377" cy="41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7394429-93AA-D6B3-DE24-0C2812A78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04" y="196645"/>
            <a:ext cx="5303991" cy="628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69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E1375C0-0087-5055-AC9B-CEB2A9B31935}"/>
              </a:ext>
            </a:extLst>
          </p:cNvPr>
          <p:cNvSpPr txBox="1"/>
          <p:nvPr/>
        </p:nvSpPr>
        <p:spPr>
          <a:xfrm>
            <a:off x="648929" y="245807"/>
            <a:ext cx="96552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Breast Cancer Diagnosis through Transfer Learning</a:t>
            </a:r>
          </a:p>
          <a:p>
            <a:r>
              <a:rPr lang="en-US" b="1" dirty="0">
                <a:solidFill>
                  <a:schemeClr val="bg1"/>
                </a:solidFill>
              </a:rPr>
              <a:t> Utilizing Hematoxylin and Eosin Stained Histology Images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2A91CF-C53E-5C1D-424B-67971E620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4" t="42277" r="61210" b="37881"/>
          <a:stretch/>
        </p:blipFill>
        <p:spPr>
          <a:xfrm>
            <a:off x="2615379" y="968596"/>
            <a:ext cx="6381135" cy="20830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98E539-86EF-C279-BA4B-F516D80074C5}"/>
              </a:ext>
            </a:extLst>
          </p:cNvPr>
          <p:cNvSpPr txBox="1"/>
          <p:nvPr/>
        </p:nvSpPr>
        <p:spPr>
          <a:xfrm>
            <a:off x="1396181" y="3286873"/>
            <a:ext cx="110809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Used: </a:t>
            </a:r>
          </a:p>
          <a:p>
            <a:r>
              <a:rPr lang="en-US" dirty="0">
                <a:solidFill>
                  <a:schemeClr val="bg1"/>
                </a:solidFill>
              </a:rPr>
              <a:t>BRACS dataset, which includes images stained with Hematoxylin and Eosin.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Machine Learning Models Used: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ResNet50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Xception</a:t>
            </a:r>
            <a:endParaRPr lang="en-US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EfficientNet</a:t>
            </a:r>
            <a:endParaRPr lang="en-US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InceptionResNet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Details:</a:t>
            </a:r>
          </a:p>
          <a:p>
            <a:r>
              <a:rPr lang="en-US" dirty="0">
                <a:solidFill>
                  <a:schemeClr val="bg1"/>
                </a:solidFill>
              </a:rPr>
              <a:t> 	The initial training is on the ImageNet dataset followed by application to the BRACS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Techniques: </a:t>
            </a:r>
          </a:p>
          <a:p>
            <a:r>
              <a:rPr lang="en-US" dirty="0">
                <a:solidFill>
                  <a:schemeClr val="bg1"/>
                </a:solidFill>
              </a:rPr>
              <a:t> 	Transfer learning, image augmentation, and </a:t>
            </a:r>
            <a:r>
              <a:rPr lang="en-US" dirty="0" err="1">
                <a:solidFill>
                  <a:schemeClr val="bg1"/>
                </a:solidFill>
              </a:rPr>
              <a:t>upsampling</a:t>
            </a:r>
            <a:r>
              <a:rPr lang="en-US" dirty="0">
                <a:solidFill>
                  <a:schemeClr val="bg1"/>
                </a:solidFill>
              </a:rPr>
              <a:t> to enhance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64367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3614C-8DB7-F8E5-1E9E-C793118FB6B3}"/>
              </a:ext>
            </a:extLst>
          </p:cNvPr>
          <p:cNvSpPr txBox="1"/>
          <p:nvPr/>
        </p:nvSpPr>
        <p:spPr>
          <a:xfrm>
            <a:off x="521109" y="219963"/>
            <a:ext cx="993058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Preprocessing: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Huge dataset: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The BRACS dataset is a gigapixel dataset (high resolution)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1 </a:t>
            </a:r>
            <a:r>
              <a:rPr lang="en-US" sz="2000" b="1" i="0" u="none" strike="noStrike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st</a:t>
            </a: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 path: applying transfer learning on reduced-resolution image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	Decrease the resolution of images by resizing and graying out the noise (Giga to Mega)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2nd path: applying transfer learning on ROI instead of WSI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	Apply tiling and patching to the high and low-resolution images 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b="0" dirty="0">
                <a:solidFill>
                  <a:schemeClr val="bg1"/>
                </a:solidFill>
                <a:effectLst/>
              </a:rPr>
            </a:br>
            <a:br>
              <a:rPr lang="en-US" b="0" dirty="0">
                <a:solidFill>
                  <a:schemeClr val="bg1"/>
                </a:solidFill>
                <a:effectLst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F34DE-FF26-00F0-76C1-36C268711A53}"/>
              </a:ext>
            </a:extLst>
          </p:cNvPr>
          <p:cNvSpPr txBox="1"/>
          <p:nvPr/>
        </p:nvSpPr>
        <p:spPr>
          <a:xfrm>
            <a:off x="3618271" y="3954391"/>
            <a:ext cx="84459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Data Augmentation: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flip (reversing left-right or up-down orientation)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rotating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brightening and darkening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resizing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cropping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blurring and sharpening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69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42A73E-DACE-ABD4-DDAC-9B5D4457FB54}"/>
              </a:ext>
            </a:extLst>
          </p:cNvPr>
          <p:cNvSpPr txBox="1"/>
          <p:nvPr/>
        </p:nvSpPr>
        <p:spPr>
          <a:xfrm>
            <a:off x="1081548" y="469285"/>
            <a:ext cx="721687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Non uniformity &amp; Data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Upsampling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: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we have imbalance data in BRACS: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To balance classes in the dataset: 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batch-balanced sampler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weighted batch sampler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and general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upsampling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4A9599-006E-906A-035D-58F5E621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35" y="1153140"/>
            <a:ext cx="48768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8F8440-3F38-C28F-6586-A8E9DE03F19D}"/>
              </a:ext>
            </a:extLst>
          </p:cNvPr>
          <p:cNvSpPr txBox="1"/>
          <p:nvPr/>
        </p:nvSpPr>
        <p:spPr>
          <a:xfrm>
            <a:off x="6931741" y="3709166"/>
            <a:ext cx="33134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optimizer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: Adam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learning rate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: 1e-3 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1e-2 &lt; 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weight decay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&lt;1e-5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A5256F-AA39-1112-22B9-9A1FEBC76C2C}"/>
              </a:ext>
            </a:extLst>
          </p:cNvPr>
          <p:cNvSpPr txBox="1"/>
          <p:nvPr/>
        </p:nvSpPr>
        <p:spPr>
          <a:xfrm>
            <a:off x="3657599" y="3709166"/>
            <a:ext cx="2841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Transfer learning: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Xception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EfficientNet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ResNet50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ConvNextTinyV2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InceptionResNet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br>
              <a:rPr lang="en-US" b="0" dirty="0">
                <a:solidFill>
                  <a:schemeClr val="bg1"/>
                </a:solidFill>
                <a:effectLst/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11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DAAF20-B825-B762-7EF7-11985C075EE0}"/>
              </a:ext>
            </a:extLst>
          </p:cNvPr>
          <p:cNvSpPr txBox="1"/>
          <p:nvPr/>
        </p:nvSpPr>
        <p:spPr>
          <a:xfrm>
            <a:off x="1828800" y="425056"/>
            <a:ext cx="6371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Pyramid model A: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First architecture:</a:t>
            </a:r>
            <a:endParaRPr lang="en-US" b="0" dirty="0">
              <a:solidFill>
                <a:schemeClr val="bg1"/>
              </a:solidFill>
              <a:effectLst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6FBCDE0-7D96-D67F-A8A7-3BAA51DC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81" y="975340"/>
            <a:ext cx="6096000" cy="94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BDF0FE-181B-839B-CE41-F9BF201595A3}"/>
              </a:ext>
            </a:extLst>
          </p:cNvPr>
          <p:cNvSpPr txBox="1"/>
          <p:nvPr/>
        </p:nvSpPr>
        <p:spPr>
          <a:xfrm rot="10800000" flipV="1">
            <a:off x="1828800" y="2074046"/>
            <a:ext cx="4490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Pyramid model B :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Second architecture:</a:t>
            </a:r>
            <a:endParaRPr lang="en-US" b="0" dirty="0">
              <a:solidFill>
                <a:schemeClr val="bg1"/>
              </a:solidFill>
              <a:effectLst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97DEB9EF-E138-0880-495D-E113F671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444181" y="2624331"/>
            <a:ext cx="6096000" cy="144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F4F5DB-314A-2A56-24C5-1AFCFD18DA2E}"/>
              </a:ext>
            </a:extLst>
          </p:cNvPr>
          <p:cNvSpPr txBox="1"/>
          <p:nvPr/>
        </p:nvSpPr>
        <p:spPr>
          <a:xfrm>
            <a:off x="1828800" y="422093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Tile model: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Image tiling and transfer learning</a:t>
            </a:r>
            <a:endParaRPr lang="en-US" b="0" dirty="0">
              <a:solidFill>
                <a:schemeClr val="bg1"/>
              </a:solidFill>
              <a:effectLst/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1747D28E-76DE-A7BE-2322-92AB2C20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81" y="4771216"/>
            <a:ext cx="6096001" cy="137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84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E02DDF-1D1A-7166-D974-9C247338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94" y="1788140"/>
            <a:ext cx="77152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D06FB2B8-34E3-DC54-50FE-1DF0D87FA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801" y="2771366"/>
            <a:ext cx="2571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EFAD66-2726-9E0D-24AC-761D85EA3104}"/>
              </a:ext>
            </a:extLst>
          </p:cNvPr>
          <p:cNvSpPr txBox="1"/>
          <p:nvPr/>
        </p:nvSpPr>
        <p:spPr>
          <a:xfrm>
            <a:off x="1100394" y="625065"/>
            <a:ext cx="91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61651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1" b="21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 Loading and Exploration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Exploratory Data Analysis (EDA)</a:t>
            </a:r>
          </a:p>
          <a:p>
            <a:r>
              <a:rPr lang="en-US" dirty="0"/>
              <a:t>Correlation Analysis</a:t>
            </a:r>
          </a:p>
          <a:p>
            <a:r>
              <a:rPr lang="en-US" dirty="0"/>
              <a:t>Model Training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301" y="17206"/>
            <a:ext cx="8311102" cy="1047573"/>
          </a:xfrm>
        </p:spPr>
        <p:txBody>
          <a:bodyPr/>
          <a:lstStyle/>
          <a:p>
            <a:r>
              <a:rPr lang="en-US" sz="2800" dirty="0"/>
              <a:t>Step 1: Load the Data &amp; Prepare the Data For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7564F-F767-4E38-87C4-D5DAEDFA6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6" t="27595" r="66290" b="21807"/>
          <a:stretch/>
        </p:blipFill>
        <p:spPr>
          <a:xfrm>
            <a:off x="7436280" y="1579224"/>
            <a:ext cx="3942736" cy="3837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E894D7-CC41-ECFA-1E97-B0C5D43C04AB}"/>
              </a:ext>
            </a:extLst>
          </p:cNvPr>
          <p:cNvSpPr txBox="1"/>
          <p:nvPr/>
        </p:nvSpPr>
        <p:spPr>
          <a:xfrm>
            <a:off x="1741951" y="3038167"/>
            <a:ext cx="48141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Data transform to tensor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Load train, validation, and test dataset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Batch size = 100</a:t>
            </a:r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chemeClr val="bg1"/>
                </a:solidFill>
              </a:rPr>
              <a:t>PyTorch</a:t>
            </a:r>
            <a:r>
              <a:rPr lang="en-US" b="1" dirty="0">
                <a:solidFill>
                  <a:schemeClr val="bg1"/>
                </a:solidFill>
              </a:rPr>
              <a:t> data loader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See a sample image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FAD48-FDDF-78D2-886B-77266C3721C7}"/>
              </a:ext>
            </a:extLst>
          </p:cNvPr>
          <p:cNvSpPr txBox="1"/>
          <p:nvPr/>
        </p:nvSpPr>
        <p:spPr>
          <a:xfrm>
            <a:off x="8893284" y="5491315"/>
            <a:ext cx="119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Sample image</a:t>
            </a:r>
          </a:p>
        </p:txBody>
      </p:sp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{D065F765-DC49-4581-9B00-039B4CFCAA6C}tf89338750_win32</Template>
  <TotalTime>7279</TotalTime>
  <Words>1217</Words>
  <Application>Microsoft Office PowerPoint</Application>
  <PresentationFormat>Widescreen</PresentationFormat>
  <Paragraphs>110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Lato</vt:lpstr>
      <vt:lpstr>Univers</vt:lpstr>
      <vt:lpstr>var(--font-mono)</vt:lpstr>
      <vt:lpstr>GradientVTI</vt:lpstr>
      <vt:lpstr>Breast Cancer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Overview</vt:lpstr>
      <vt:lpstr>Step 1: Load the Data &amp; Prepare the Data For Training</vt:lpstr>
      <vt:lpstr>Step 2: ResNet34 Model Step 3: Train 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Classification</dc:title>
  <dc:creator>ZHENOUS HADI JAFARI</dc:creator>
  <cp:lastModifiedBy>ZHENOUS HADI JAFARI</cp:lastModifiedBy>
  <cp:revision>1</cp:revision>
  <dcterms:created xsi:type="dcterms:W3CDTF">2024-05-09T20:26:17Z</dcterms:created>
  <dcterms:modified xsi:type="dcterms:W3CDTF">2024-05-14T21:45:52Z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